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uHQ+LbdLAgNNcw5CNmRtK5Uv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customschemas.google.com/relationships/presentationmetadata" Target="meta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87ef07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d0587ef0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0587ef076_1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d0587ef07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587ef076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d0587ef076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0587ef076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d0587ef07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0587ef076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d0587ef07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587ef076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d0587ef07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0587ef076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0587ef07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0587ef076_1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d0587ef07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0587ef076_1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d0587ef076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0587ef076_1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d0587ef07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0587ef076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d0587ef07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0587ef07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d0587ef07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0587ef076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d0587ef0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0587ef076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d0587ef0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0587ef076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d0587ef07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587ef076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d0587ef07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0587ef076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d0587ef07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587ef076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d0587ef07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bit.ly/wwcodedigital" TargetMode="External"/><Relationship Id="rId10" Type="http://schemas.openxmlformats.org/officeDocument/2006/relationships/hyperlink" Target="https://www.womenwhocode.com/digital" TargetMode="External"/><Relationship Id="rId13" Type="http://schemas.openxmlformats.org/officeDocument/2006/relationships/image" Target="../media/image6.png"/><Relationship Id="rId12" Type="http://schemas.openxmlformats.org/officeDocument/2006/relationships/hyperlink" Target="https://forms.gle/UrhztqutyE7oAf9Q6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github.com/WomenWhoCode/wwcsf-backend-study-group" TargetMode="External"/><Relationship Id="rId9" Type="http://schemas.openxmlformats.org/officeDocument/2006/relationships/hyperlink" Target="https://code.womenwhocode.com/trackoverview/?mc_cid=fe4e44a4d3&amp;mc_eid=c8c116d5bd" TargetMode="External"/><Relationship Id="rId5" Type="http://schemas.openxmlformats.org/officeDocument/2006/relationships/hyperlink" Target="https://github.com/WomenWhoCode/wwcsf-backend-study-group/tree/main/designpatternsdemo" TargetMode="External"/><Relationship Id="rId6" Type="http://schemas.openxmlformats.org/officeDocument/2006/relationships/hyperlink" Target="https://www.youtube.com/channel/UCfMEaBUSABoOsxr7HgSmEdA" TargetMode="External"/><Relationship Id="rId7" Type="http://schemas.openxmlformats.org/officeDocument/2006/relationships/hyperlink" Target="https://www.youtube.com/watch?v=ne6g1ArYMQA" TargetMode="External"/><Relationship Id="rId8" Type="http://schemas.openxmlformats.org/officeDocument/2006/relationships/hyperlink" Target="https://youtu.be/yhgEebn-29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oftware_design_pattern" TargetMode="External"/><Relationship Id="rId5" Type="http://schemas.openxmlformats.org/officeDocument/2006/relationships/hyperlink" Target="https://www.tutorialspoint.com/design_pattern/index.htm" TargetMode="External"/><Relationship Id="rId6" Type="http://schemas.openxmlformats.org/officeDocument/2006/relationships/hyperlink" Target="https://refactoring.guru/design-patterns" TargetMode="External"/><Relationship Id="rId7" Type="http://schemas.openxmlformats.org/officeDocument/2006/relationships/hyperlink" Target="https://sourcemaking.com/design_patterns" TargetMode="External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d0587ef07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d0587ef076_1_0"/>
          <p:cNvSpPr txBox="1"/>
          <p:nvPr/>
        </p:nvSpPr>
        <p:spPr>
          <a:xfrm>
            <a:off x="468449" y="16000"/>
            <a:ext cx="8243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Welcome!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gd0587ef076_1_0"/>
          <p:cNvSpPr txBox="1"/>
          <p:nvPr>
            <p:ph type="ctrTitle"/>
          </p:nvPr>
        </p:nvSpPr>
        <p:spPr>
          <a:xfrm>
            <a:off x="468450" y="956930"/>
            <a:ext cx="82431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start in a moment :) 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may record tonight’s event and plan to take screenshots for social media.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b="1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remain anonymous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use your first name &amp; keep video off.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introduce the hosts and break in-between for Q/A.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make some time for </a:t>
            </a:r>
            <a:r>
              <a:rPr lang="en-US" sz="1600"/>
              <a:t>Q&amp;A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the end of the presentation as well.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event best practices: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 yourself when you aren’t talking.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>
                <a:solidFill>
                  <a:schemeClr val="dk1"/>
                </a:solidFill>
              </a:rPr>
              <a:t>• 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your video if you feel comfortable!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7" name="Google Shape;57;gd0587ef07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d0587ef076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d0587ef076_1_6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gd0587ef076_1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d0587ef076_1_68"/>
          <p:cNvSpPr txBox="1"/>
          <p:nvPr/>
        </p:nvSpPr>
        <p:spPr>
          <a:xfrm>
            <a:off x="504850" y="1003175"/>
            <a:ext cx="8141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Bundle data and methods into one unit (class)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Entity: data and operations match real-world scenario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Hide data from users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Declare attributes as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get()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set()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to access data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Better control over data access and methods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Improved security of data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Data can be read-only or write-only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Code example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d0587ef076_1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9067" y="618337"/>
            <a:ext cx="1815483" cy="39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d0587ef076_1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d0587ef076_1_76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gd0587ef076_1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d0587ef076_1_76"/>
          <p:cNvSpPr txBox="1"/>
          <p:nvPr/>
        </p:nvSpPr>
        <p:spPr>
          <a:xfrm>
            <a:off x="504850" y="1003175"/>
            <a:ext cx="81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Derive a class from another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Classes share attributes &amp; methods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Hierarchy of super class, sub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Reusability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Code example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d0587ef076_1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7303" y="1354075"/>
            <a:ext cx="3949701" cy="31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d0587ef076_1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d0587ef076_1_8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gd0587ef076_1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d0587ef076_1_84"/>
          <p:cNvSpPr txBox="1"/>
          <p:nvPr/>
        </p:nvSpPr>
        <p:spPr>
          <a:xfrm>
            <a:off x="504850" y="1003175"/>
            <a:ext cx="814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Use same interface for different classes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is-a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relationship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keyword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Interface has public methods without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implementation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Implementing class overrides all of these methods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Implementing class provides own function/ logic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Code example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d0587ef076_1_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676" y="1093075"/>
            <a:ext cx="3340924" cy="26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d0587ef076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d0587ef076_1_9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gd0587ef076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d0587ef076_1_92"/>
          <p:cNvSpPr txBox="1"/>
          <p:nvPr/>
        </p:nvSpPr>
        <p:spPr>
          <a:xfrm>
            <a:off x="504850" y="1003175"/>
            <a:ext cx="814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Set of template solutions that can be reused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Shared pattern vocabulary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Improved code maintainability, reusability and scaling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Not a library or framework, but recommendations for code structuring and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problem solving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 a pattern and improve upon it to fit application needs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Leverages OOP for flexible and maintainable designs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Defines relationship between objects, loosely coupled objects, secure objects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d0587ef076_1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1375" y="3354050"/>
            <a:ext cx="3928349" cy="17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d0587ef076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d0587ef076_1_10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gd0587ef076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d0587ef076_1_100"/>
          <p:cNvSpPr txBox="1"/>
          <p:nvPr/>
        </p:nvSpPr>
        <p:spPr>
          <a:xfrm>
            <a:off x="504850" y="1003175"/>
            <a:ext cx="8141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Design Patterns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Creational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Initialize a class and instantiate the objects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Decoupled from implementing system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Singleton, Factory, Builder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Abstract Factory, Prototype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Class structure and composition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Increase code reusability and functionality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Create large objects relationships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Adapter, Facade, Decorator, etc.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Behavioural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Relationship and communication between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different classes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Observer, Strategy, Iterator, etc.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d0587ef076_1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937" y="1996750"/>
            <a:ext cx="4032063" cy="24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d0587ef076_1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d0587ef076_1_108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gd0587ef076_1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d0587ef076_1_108"/>
          <p:cNvSpPr txBox="1"/>
          <p:nvPr/>
        </p:nvSpPr>
        <p:spPr>
          <a:xfrm>
            <a:off x="504850" y="1003175"/>
            <a:ext cx="81414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Creational Design Patterns: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Singleton: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One instance only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Instance variable is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constructor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Caller gets the instance from 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getInstance()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 initialization: Instance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created and initialized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on-demand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Eager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initialization: Instance is created and initialized on class load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One instance per singleton per Java Virtual Machine (JVM)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Company has one CEO; University has one Proctor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Example: Log4j logging program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Ceo ceoOfLyft = Ceo.INSTANCE;</a:t>
            </a:r>
            <a:br>
              <a:rPr b="0" i="0" lang="en-US" sz="1600" u="none" cap="none" strike="noStrike">
                <a:solidFill>
                  <a:srgbClr val="000000"/>
                </a:solidFill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</a:t>
            </a:r>
            <a:endParaRPr b="0" i="0" sz="1600" u="none" cap="none" strike="noStrike">
              <a:solidFill>
                <a:srgbClr val="000000"/>
              </a:solidFill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d0587ef076_1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7150" y="480150"/>
            <a:ext cx="1585275" cy="40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d0587ef076_1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d0587ef076_1_116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d0587ef076_1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d0587ef076_1_116"/>
          <p:cNvSpPr txBox="1"/>
          <p:nvPr/>
        </p:nvSpPr>
        <p:spPr>
          <a:xfrm>
            <a:off x="504850" y="1003175"/>
            <a:ext cx="814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Factory: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Create an object by hiding the creation logic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Use a common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create objects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Create a new instance on-demand and initializes fields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Reduces code duplication, provides consistent behavior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Easy to maintain classes as creation is centralized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Loosely coupled classes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Example: Uber users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Code example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d0587ef076_1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9775" y="3252425"/>
            <a:ext cx="3040151" cy="18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d0587ef076_1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0800" y="910550"/>
            <a:ext cx="2568724" cy="34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d0587ef076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d0587ef076_1_125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d0587ef076_1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d0587ef076_1_125"/>
          <p:cNvSpPr txBox="1"/>
          <p:nvPr/>
        </p:nvSpPr>
        <p:spPr>
          <a:xfrm>
            <a:off x="504850" y="1003175"/>
            <a:ext cx="8141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Builder: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Build custom objects of a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Objects can be different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Use the same creation logic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Seperate the construction and representation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Flexible design, readable code, complete objects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Example: Ordering food from DoorDash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Code example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d0587ef076_1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6575" y="3280222"/>
            <a:ext cx="2658826" cy="13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d0587ef076_1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9425" y="1122025"/>
            <a:ext cx="3372375" cy="31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d0587ef076_1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d0587ef076_1_134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d0587ef076_1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0587ef076_1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1005" y="2649154"/>
            <a:ext cx="3733870" cy="128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d0587ef076_1_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6498" y="1180374"/>
            <a:ext cx="4642884" cy="146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d0587ef076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-190345"/>
            <a:ext cx="9143998" cy="533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d0587ef076_1_7"/>
          <p:cNvSpPr txBox="1"/>
          <p:nvPr/>
        </p:nvSpPr>
        <p:spPr>
          <a:xfrm>
            <a:off x="2974750" y="3778825"/>
            <a:ext cx="3504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Prachi Shah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007A7C"/>
                </a:solidFill>
                <a:latin typeface="Arial"/>
                <a:ea typeface="Arial"/>
                <a:cs typeface="Arial"/>
                <a:sym typeface="Arial"/>
              </a:rPr>
              <a:t>Senior Software Engineer | Metromile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d0587ef076_1_7"/>
          <p:cNvPicPr preferRelativeResize="0"/>
          <p:nvPr/>
        </p:nvPicPr>
        <p:blipFill rotWithShape="1">
          <a:blip r:embed="rId4">
            <a:alphaModFix/>
          </a:blip>
          <a:srcRect b="12487" l="0" r="0" t="0"/>
          <a:stretch/>
        </p:blipFill>
        <p:spPr>
          <a:xfrm>
            <a:off x="3666251" y="1510951"/>
            <a:ext cx="2121600" cy="212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gd0587ef076_1_7"/>
          <p:cNvSpPr/>
          <p:nvPr/>
        </p:nvSpPr>
        <p:spPr>
          <a:xfrm>
            <a:off x="459993" y="287369"/>
            <a:ext cx="8223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Welcome from WWCode!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Our mission: Inspiring women to excel in technology careers.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Our vision: A world where women are representative as technical executives, founders, VCs, board members and software engineers.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d0587ef076_1_14"/>
          <p:cNvPicPr preferRelativeResize="0"/>
          <p:nvPr/>
        </p:nvPicPr>
        <p:blipFill rotWithShape="1">
          <a:blip r:embed="rId3">
            <a:alphaModFix/>
          </a:blip>
          <a:srcRect b="0" l="0" r="1893" t="0"/>
          <a:stretch/>
        </p:blipFill>
        <p:spPr>
          <a:xfrm>
            <a:off x="0" y="-53750"/>
            <a:ext cx="9143998" cy="51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d0587ef076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d0587ef076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505" y="-1"/>
            <a:ext cx="4779845" cy="321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d0587ef076_1_14"/>
          <p:cNvSpPr txBox="1"/>
          <p:nvPr/>
        </p:nvSpPr>
        <p:spPr>
          <a:xfrm>
            <a:off x="3572700" y="3116444"/>
            <a:ext cx="5571300" cy="1187700"/>
          </a:xfrm>
          <a:prstGeom prst="rect">
            <a:avLst/>
          </a:prstGeom>
          <a:solidFill>
            <a:srgbClr val="077A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WWCode Digital +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 Study Group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April 22, 2021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d0587ef076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d0587ef076_1_21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gd0587ef076_1_21"/>
          <p:cNvSpPr txBox="1"/>
          <p:nvPr>
            <p:ph type="ctrTitle"/>
          </p:nvPr>
        </p:nvSpPr>
        <p:spPr>
          <a:xfrm>
            <a:off x="468450" y="1011400"/>
            <a:ext cx="82290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/>
              <a:t>Third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 Backend Study Group session!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</a:t>
            </a:r>
            <a:r>
              <a:rPr b="1" lang="en-US" sz="1600"/>
              <a:t>Topic: Software Design Patterns [Part 1 of 5]</a:t>
            </a:r>
            <a:br>
              <a:rPr b="1" lang="en-US" sz="1600"/>
            </a:br>
            <a:r>
              <a:rPr b="1" lang="en-US" sz="1600"/>
              <a:t>	</a:t>
            </a:r>
            <a:r>
              <a:rPr lang="en-US" sz="1600"/>
              <a:t>• Creational Design Patterns</a:t>
            </a:r>
            <a:br>
              <a:rPr lang="en-US" sz="1600"/>
            </a:br>
            <a:r>
              <a:rPr lang="en-US" sz="1600"/>
              <a:t>	• Structural Design Patterns</a:t>
            </a:r>
            <a:endParaRPr sz="1600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Behavioral Design Patterns</a:t>
            </a:r>
            <a:br>
              <a:rPr lang="en-US" sz="1600"/>
            </a:br>
            <a:r>
              <a:rPr lang="en-US" sz="1600"/>
              <a:t>	• Anti-patterns and design principles</a:t>
            </a:r>
            <a:br>
              <a:rPr lang="en-US" sz="1600"/>
            </a:br>
            <a:r>
              <a:rPr lang="en-US" sz="1600"/>
              <a:t>	• Interview Questions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WWCode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GitHub</a:t>
            </a:r>
            <a:r>
              <a:rPr lang="en-US" sz="1600"/>
              <a:t> and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Demo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WWCode YouTube channel</a:t>
            </a:r>
            <a:r>
              <a:rPr lang="en-US" sz="1600"/>
              <a:t>:</a:t>
            </a:r>
            <a:endParaRPr sz="1600"/>
          </a:p>
          <a:p>
            <a:pPr indent="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March 25, 2021 session recording: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Backend Study Group session 1</a:t>
            </a:r>
            <a:endParaRPr sz="1600"/>
          </a:p>
          <a:p>
            <a:pPr indent="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April 8, 2021 session recording: 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Backend Study Group session 2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Technical Tracks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Check our </a:t>
            </a: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Digital Events</a:t>
            </a:r>
            <a:br>
              <a:rPr lang="en-US" sz="1600"/>
            </a:br>
            <a:r>
              <a:rPr lang="en-US" sz="1600"/>
              <a:t>• G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et updates – join the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Digital mailing list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/>
              <a:t>• </a:t>
            </a:r>
            <a:r>
              <a:rPr lang="en-US" sz="16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Survey</a:t>
            </a:r>
            <a:endParaRPr sz="1600"/>
          </a:p>
        </p:txBody>
      </p:sp>
      <p:pic>
        <p:nvPicPr>
          <p:cNvPr id="81" name="Google Shape;81;gd0587ef076_1_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d0587ef076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d0587ef076_1_28"/>
          <p:cNvSpPr txBox="1"/>
          <p:nvPr/>
        </p:nvSpPr>
        <p:spPr>
          <a:xfrm>
            <a:off x="468449" y="16000"/>
            <a:ext cx="822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d0587ef076_1_28"/>
          <p:cNvSpPr txBox="1"/>
          <p:nvPr>
            <p:ph type="ctrTitle"/>
          </p:nvPr>
        </p:nvSpPr>
        <p:spPr>
          <a:xfrm>
            <a:off x="468450" y="1011400"/>
            <a:ext cx="82290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What is Backend Engineering?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Software Design</a:t>
            </a:r>
            <a:br>
              <a:rPr lang="en-US" sz="1600"/>
            </a:br>
            <a:r>
              <a:rPr lang="en-US" sz="1600"/>
              <a:t>• Object Oriented Programming (OOP) principles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/>
              <a:t>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600"/>
              <a:t>sign patterns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Types of patterns</a:t>
            </a:r>
            <a:endParaRPr sz="1600"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Top 3 Creational patterns</a:t>
            </a:r>
            <a:br>
              <a:rPr lang="en-US" sz="1600"/>
            </a:br>
            <a:r>
              <a:rPr lang="en-US" sz="1600"/>
              <a:t>• Q/A</a:t>
            </a:r>
            <a:br>
              <a:rPr lang="en-US" sz="1600"/>
            </a:br>
            <a:r>
              <a:rPr lang="en-US" sz="1600"/>
              <a:t>• Resources:</a:t>
            </a:r>
            <a:endParaRPr sz="1600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Software design pattern</a:t>
            </a:r>
            <a:endParaRPr sz="1600" strike="sngStrike"/>
          </a:p>
          <a:p>
            <a:pPr indent="38100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Design Patterns in Java</a:t>
            </a:r>
            <a:br>
              <a:rPr lang="en-US" sz="1600" strike="sngStrike"/>
            </a:br>
            <a:r>
              <a:rPr lang="en-US" sz="1600" strike="sngStrike"/>
              <a:t>	</a:t>
            </a:r>
            <a:r>
              <a:rPr lang="en-US" sz="1600"/>
              <a:t>•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Design patterns</a:t>
            </a:r>
            <a:br>
              <a:rPr lang="en-US" sz="1600"/>
            </a:br>
            <a:r>
              <a:rPr lang="en-US" sz="1600"/>
              <a:t>	•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Design Patterns</a:t>
            </a:r>
            <a:br>
              <a:rPr lang="en-US" sz="1600"/>
            </a:br>
            <a:r>
              <a:rPr lang="en-US" sz="1600"/>
              <a:t>	• Head First Design Patterns book</a:t>
            </a:r>
            <a:endParaRPr sz="1600"/>
          </a:p>
        </p:txBody>
      </p:sp>
      <p:pic>
        <p:nvPicPr>
          <p:cNvPr id="89" name="Google Shape;89;gd0587ef076_1_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d0587ef076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" y="18479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0587ef076_1_35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gd0587ef076_1_35"/>
          <p:cNvSpPr txBox="1"/>
          <p:nvPr>
            <p:ph type="ctrTitle"/>
          </p:nvPr>
        </p:nvSpPr>
        <p:spPr>
          <a:xfrm>
            <a:off x="446566" y="1003165"/>
            <a:ext cx="82581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What is Backend Engineering?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1600">
                <a:solidFill>
                  <a:srgbClr val="000000"/>
                </a:solidFill>
              </a:rPr>
              <a:t>• Design, build and maintain server-side web applications.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1600">
                <a:solidFill>
                  <a:srgbClr val="000000"/>
                </a:solidFill>
              </a:rPr>
              <a:t>Concepts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>
                <a:solidFill>
                  <a:srgbClr val="000000"/>
                </a:solidFill>
              </a:rPr>
              <a:t>C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lient-</a:t>
            </a:r>
            <a:r>
              <a:rPr lang="en-US" sz="1600">
                <a:solidFill>
                  <a:srgbClr val="000000"/>
                </a:solidFill>
              </a:rPr>
              <a:t>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erver architecture, API,</a:t>
            </a:r>
            <a:r>
              <a:rPr lang="en-US" sz="1600">
                <a:solidFill>
                  <a:srgbClr val="000000"/>
                </a:solidFill>
              </a:rPr>
              <a:t> micro-service, database engin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600">
                <a:solidFill>
                  <a:srgbClr val="000000"/>
                </a:solidFill>
              </a:rPr>
              <a:t>ering, etc.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dk1"/>
              </a:buClr>
              <a:buSzPts val="5200"/>
              <a:buNone/>
            </a:pPr>
            <a:r>
              <a:rPr b="1" lang="en-US" sz="1600">
                <a:solidFill>
                  <a:srgbClr val="000000"/>
                </a:solidFill>
              </a:rPr>
              <a:t>Software Design</a:t>
            </a:r>
            <a:br>
              <a:rPr b="1"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Defining the architecture, modules, interfaces and data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Solve a problem or build a product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Define the input, output, business rules, data schema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Design patterns solve common problems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3 Types: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	• UI design: Data visualization and presentation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	• Data design: Data representation and storage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	• Process design: Validation, manipulation and storage of data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• Distributed systems, storage, performance, deployment, availability, monitoring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97" name="Google Shape;97;gd0587ef076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d0587ef076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d0587ef076_1_4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gd0587ef076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d0587ef076_1_42"/>
          <p:cNvSpPr txBox="1"/>
          <p:nvPr/>
        </p:nvSpPr>
        <p:spPr>
          <a:xfrm>
            <a:off x="504850" y="1003175"/>
            <a:ext cx="814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Oriented Programming (OOP)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Create objects with data (attributes) and functions (methods)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Structured and minimal code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Don’t Repeat Yourself [DRY] to easily change, maintain and debug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Class: Template: data and functions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Object: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Instance of a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Many objects per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d0587ef076_1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5400" y="2165525"/>
            <a:ext cx="4269274" cy="23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d0587ef076_1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350" y="3076700"/>
            <a:ext cx="2949651" cy="17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d0587ef076_1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350" y="4842325"/>
            <a:ext cx="1054125" cy="2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d0587ef076_1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0587ef076_1_52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gd0587ef076_1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0587ef076_1_52"/>
          <p:cNvSpPr txBox="1"/>
          <p:nvPr/>
        </p:nvSpPr>
        <p:spPr>
          <a:xfrm>
            <a:off x="504850" y="1003175"/>
            <a:ext cx="8141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Constructor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Initialize objects: initialize attributes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Called when objects are created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Name matches class name, has no return type, default and custom constructors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Modifiers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private: visible inside the same class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public: visible everywhere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protected: same class, subclasses, packages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Principles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Abstraction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Encapsulation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Polymorphism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Inheritance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d0587ef076_1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6650" y="2148050"/>
            <a:ext cx="2613219" cy="26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d0587ef076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54"/>
            <a:ext cx="9143998" cy="509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d0587ef076_1_60"/>
          <p:cNvSpPr txBox="1"/>
          <p:nvPr/>
        </p:nvSpPr>
        <p:spPr>
          <a:xfrm>
            <a:off x="446567" y="16000"/>
            <a:ext cx="8258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77A7C"/>
                </a:solidFill>
                <a:latin typeface="Montserrat"/>
                <a:ea typeface="Montserrat"/>
                <a:cs typeface="Montserrat"/>
                <a:sym typeface="Montserrat"/>
              </a:rPr>
              <a:t>Backend Engineering</a:t>
            </a:r>
            <a:endParaRPr b="0" i="0" sz="3000" u="none" cap="none" strike="noStrike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gd0587ef076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886" y="4490910"/>
            <a:ext cx="1054116" cy="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d0587ef076_1_60"/>
          <p:cNvSpPr txBox="1"/>
          <p:nvPr/>
        </p:nvSpPr>
        <p:spPr>
          <a:xfrm>
            <a:off x="504850" y="1003175"/>
            <a:ext cx="8141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Hide complexity and details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Caller does not need to know the details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Each class has its own abstraction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Easy to maintain code and add features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Example: Instant Pot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Types: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• Data abstraction: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• Getter and setter methods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• Example: getName(), getAge()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• Process abstraction: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• Function implementation varies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• getSalary()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• Code example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0587ef076_1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450" y="959950"/>
            <a:ext cx="4119274" cy="35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